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71" r:id="rId4"/>
    <p:sldId id="259" r:id="rId5"/>
    <p:sldId id="264" r:id="rId6"/>
    <p:sldId id="260" r:id="rId7"/>
    <p:sldId id="263" r:id="rId8"/>
    <p:sldId id="262" r:id="rId9"/>
    <p:sldId id="261" r:id="rId10"/>
    <p:sldId id="268" r:id="rId11"/>
    <p:sldId id="270" r:id="rId12"/>
    <p:sldId id="269" r:id="rId13"/>
    <p:sldId id="267" r:id="rId14"/>
    <p:sldId id="266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55AD-CA38-8C45-B0E7-3D174B220915}" type="datetimeFigureOut">
              <a:rPr lang="en-US" smtClean="0"/>
              <a:pPr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9921-2A18-9C47-80C5-3ECB0DE82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55AD-CA38-8C45-B0E7-3D174B220915}" type="datetimeFigureOut">
              <a:rPr lang="en-US" smtClean="0"/>
              <a:pPr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9921-2A18-9C47-80C5-3ECB0DE82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55AD-CA38-8C45-B0E7-3D174B220915}" type="datetimeFigureOut">
              <a:rPr lang="en-US" smtClean="0"/>
              <a:pPr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9921-2A18-9C47-80C5-3ECB0DE82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55AD-CA38-8C45-B0E7-3D174B220915}" type="datetimeFigureOut">
              <a:rPr lang="en-US" smtClean="0"/>
              <a:pPr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9921-2A18-9C47-80C5-3ECB0DE82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55AD-CA38-8C45-B0E7-3D174B220915}" type="datetimeFigureOut">
              <a:rPr lang="en-US" smtClean="0"/>
              <a:pPr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9921-2A18-9C47-80C5-3ECB0DE82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55AD-CA38-8C45-B0E7-3D174B220915}" type="datetimeFigureOut">
              <a:rPr lang="en-US" smtClean="0"/>
              <a:pPr/>
              <a:t>10/25/14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9921-2A18-9C47-80C5-3ECB0DE82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55AD-CA38-8C45-B0E7-3D174B220915}" type="datetimeFigureOut">
              <a:rPr lang="en-US" smtClean="0"/>
              <a:pPr/>
              <a:t>10/25/14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9921-2A18-9C47-80C5-3ECB0DE82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55AD-CA38-8C45-B0E7-3D174B220915}" type="datetimeFigureOut">
              <a:rPr lang="en-US" smtClean="0"/>
              <a:pPr/>
              <a:t>10/25/14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9921-2A18-9C47-80C5-3ECB0DE82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55AD-CA38-8C45-B0E7-3D174B220915}" type="datetimeFigureOut">
              <a:rPr lang="en-US" smtClean="0"/>
              <a:pPr/>
              <a:t>10/25/14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9921-2A18-9C47-80C5-3ECB0DE82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55AD-CA38-8C45-B0E7-3D174B220915}" type="datetimeFigureOut">
              <a:rPr lang="en-US" smtClean="0"/>
              <a:pPr/>
              <a:t>10/25/14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9921-2A18-9C47-80C5-3ECB0DE82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A55AD-CA38-8C45-B0E7-3D174B220915}" type="datetimeFigureOut">
              <a:rPr lang="en-US" smtClean="0"/>
              <a:pPr/>
              <a:t>10/25/14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99921-2A18-9C47-80C5-3ECB0DE82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A55AD-CA38-8C45-B0E7-3D174B220915}" type="datetimeFigureOut">
              <a:rPr lang="en-US" smtClean="0"/>
              <a:pPr/>
              <a:t>10/25/14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99921-2A18-9C47-80C5-3ECB0DE827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shortstack/CrashCourse.git" TargetMode="Externa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hortstack.github.io/crashcours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eveloper.android.com/sdk/installing/studio.html" TargetMode="External"/><Relationship Id="rId3" Type="http://schemas.openxmlformats.org/officeDocument/2006/relationships/hyperlink" Target="http://www.oracle.com/technetwork/java/javase/downloads/jdk7-downloads-1880260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.png"/>
          <p:cNvPicPr>
            <a:picLocks noChangeAspect="1"/>
          </p:cNvPicPr>
          <p:nvPr/>
        </p:nvPicPr>
        <p:blipFill>
          <a:blip r:embed="rId2">
            <a:alphaModFix amt="78000"/>
          </a:blip>
          <a:stretch>
            <a:fillRect/>
          </a:stretch>
        </p:blipFill>
        <p:spPr>
          <a:xfrm>
            <a:off x="-223820" y="1976493"/>
            <a:ext cx="5150266" cy="5150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>
                <a:effectLst>
                  <a:glow rad="165100">
                    <a:schemeClr val="bg1">
                      <a:alpha val="59000"/>
                    </a:schemeClr>
                  </a:glow>
                </a:effectLst>
              </a:rPr>
              <a:t>Android 101</a:t>
            </a:r>
            <a:endParaRPr lang="en-US" dirty="0">
              <a:effectLst>
                <a:glow rad="165100">
                  <a:schemeClr val="bg1">
                    <a:alpha val="59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</a:rPr>
              <a:t>Super Duper Crash Course FTW</a:t>
            </a:r>
            <a:endParaRPr lang="en-US" dirty="0">
              <a:solidFill>
                <a:schemeClr val="tx1"/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 that r</a:t>
            </a:r>
            <a:r>
              <a:rPr lang="en-US" dirty="0" smtClean="0"/>
              <a:t>epresents an object</a:t>
            </a:r>
          </a:p>
          <a:p>
            <a:r>
              <a:rPr lang="en-US" dirty="0" smtClean="0"/>
              <a:t>Has its own variables and getter/setter functions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Restaurant</a:t>
            </a:r>
          </a:p>
          <a:p>
            <a:pPr lvl="2"/>
            <a:r>
              <a:rPr lang="en-US" dirty="0" smtClean="0"/>
              <a:t>i</a:t>
            </a:r>
            <a:r>
              <a:rPr lang="en-US" dirty="0" smtClean="0"/>
              <a:t>d</a:t>
            </a:r>
          </a:p>
          <a:p>
            <a:pPr lvl="2"/>
            <a:r>
              <a:rPr lang="en-US" dirty="0" smtClean="0"/>
              <a:t>name</a:t>
            </a:r>
          </a:p>
          <a:p>
            <a:pPr lvl="2"/>
            <a:r>
              <a:rPr lang="en-US" dirty="0" smtClean="0"/>
              <a:t>address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261" y="3772457"/>
            <a:ext cx="4192539" cy="2353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ArrayAdapter</a:t>
            </a:r>
            <a:r>
              <a:rPr lang="en-US" dirty="0" smtClean="0"/>
              <a:t>&lt;Restaurant&gt;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Takes &lt;Restaurant&gt; data, and “adapts” it to a </a:t>
            </a:r>
            <a:r>
              <a:rPr lang="en-US" dirty="0" err="1" smtClean="0"/>
              <a:t>ListView</a:t>
            </a:r>
            <a:endParaRPr lang="en-US" dirty="0" smtClean="0"/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RestaurantAdapter</a:t>
            </a:r>
            <a:r>
              <a:rPr lang="en-US" dirty="0" smtClean="0"/>
              <a:t> in the example</a:t>
            </a:r>
          </a:p>
          <a:p>
            <a:r>
              <a:rPr lang="en-US" dirty="0" smtClean="0"/>
              <a:t>Key components</a:t>
            </a:r>
            <a:endParaRPr lang="en-US" dirty="0" smtClean="0"/>
          </a:p>
          <a:p>
            <a:pPr lvl="2"/>
            <a:r>
              <a:rPr lang="en-US" dirty="0" err="1" smtClean="0"/>
              <a:t>getView</a:t>
            </a:r>
            <a:endParaRPr lang="en-US" dirty="0" smtClean="0"/>
          </a:p>
          <a:p>
            <a:pPr lvl="2"/>
            <a:r>
              <a:rPr lang="en-US" dirty="0" smtClean="0"/>
              <a:t>holder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notify the application of specific events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err="1" smtClean="0"/>
              <a:t>onClick</a:t>
            </a:r>
            <a:endParaRPr lang="en-US" dirty="0" smtClean="0"/>
          </a:p>
          <a:p>
            <a:pPr lvl="1"/>
            <a:r>
              <a:rPr lang="en-US" dirty="0" err="1" smtClean="0"/>
              <a:t>onTouch</a:t>
            </a:r>
            <a:endParaRPr lang="en-US" dirty="0" smtClean="0"/>
          </a:p>
          <a:p>
            <a:pPr lvl="1"/>
            <a:r>
              <a:rPr lang="en-US" dirty="0" err="1" smtClean="0"/>
              <a:t>onLongClick</a:t>
            </a:r>
            <a:endParaRPr lang="en-US" dirty="0" smtClean="0"/>
          </a:p>
          <a:p>
            <a:pPr lvl="1"/>
            <a:r>
              <a:rPr lang="en-US" dirty="0" err="1" smtClean="0"/>
              <a:t>onKey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521" y="2714745"/>
            <a:ext cx="3574914" cy="3173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64" y="1600200"/>
            <a:ext cx="8513593" cy="4801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 Your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VCS </a:t>
            </a:r>
            <a:r>
              <a:rPr lang="en-US" sz="2800" dirty="0" err="1" smtClean="0">
                <a:sym typeface="Wingdings"/>
              </a:rPr>
              <a:t></a:t>
            </a:r>
            <a:r>
              <a:rPr lang="en-US" sz="2800" dirty="0" smtClean="0">
                <a:sym typeface="Wingdings"/>
              </a:rPr>
              <a:t> Checkout </a:t>
            </a:r>
            <a:r>
              <a:rPr lang="en-US" sz="2800" dirty="0" smtClean="0">
                <a:sym typeface="Wingdings"/>
              </a:rPr>
              <a:t>f</a:t>
            </a:r>
            <a:r>
              <a:rPr lang="en-US" sz="2800" dirty="0" smtClean="0">
                <a:sym typeface="Wingdings"/>
              </a:rPr>
              <a:t>rom Version Control</a:t>
            </a:r>
          </a:p>
          <a:p>
            <a:r>
              <a:rPr lang="en-US" sz="2800" dirty="0" smtClean="0">
                <a:sym typeface="Wingdings"/>
                <a:hlinkClick r:id="rId2"/>
              </a:rPr>
              <a:t>https://github.com/shortstack/CrashCourse.git</a:t>
            </a:r>
            <a:r>
              <a:rPr lang="en-US" sz="2800" dirty="0" smtClean="0">
                <a:sym typeface="Wingdings"/>
              </a:rPr>
              <a:t> </a:t>
            </a:r>
          </a:p>
          <a:p>
            <a:endParaRPr lang="en-US" dirty="0"/>
          </a:p>
        </p:txBody>
      </p:sp>
      <p:pic>
        <p:nvPicPr>
          <p:cNvPr id="4" name="Picture 3" descr="Screen Shot 2014-10-27 at 5.10.0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377" y="3467231"/>
            <a:ext cx="7490502" cy="1388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92500" lnSpcReduction="20000"/>
          </a:bodyPr>
          <a:lstStyle/>
          <a:p>
            <a:r>
              <a:rPr lang="en-US" dirty="0" smtClean="0"/>
              <a:t>Goal:</a:t>
            </a:r>
          </a:p>
          <a:p>
            <a:pPr lvl="1"/>
            <a:r>
              <a:rPr lang="en-US" dirty="0" smtClean="0"/>
              <a:t>Create a new </a:t>
            </a:r>
            <a:r>
              <a:rPr lang="en-US" b="1" dirty="0" smtClean="0"/>
              <a:t>activity </a:t>
            </a:r>
            <a:r>
              <a:rPr lang="en-US" dirty="0" smtClean="0"/>
              <a:t>and </a:t>
            </a:r>
            <a:r>
              <a:rPr lang="en-US" b="1" dirty="0" smtClean="0"/>
              <a:t>layout </a:t>
            </a:r>
            <a:r>
              <a:rPr lang="en-US" dirty="0" smtClean="0"/>
              <a:t>with a </a:t>
            </a:r>
            <a:r>
              <a:rPr lang="en-US" dirty="0" err="1" smtClean="0"/>
              <a:t>ListView</a:t>
            </a:r>
            <a:endParaRPr lang="en-US" dirty="0" smtClean="0"/>
          </a:p>
          <a:p>
            <a:pPr lvl="1"/>
            <a:r>
              <a:rPr lang="en-US" dirty="0" smtClean="0"/>
              <a:t>Make new activity the default activity on launch </a:t>
            </a:r>
          </a:p>
          <a:p>
            <a:pPr lvl="2"/>
            <a:r>
              <a:rPr lang="en-US" sz="1222" dirty="0" smtClean="0"/>
              <a:t>(hint: Android Manifest)</a:t>
            </a:r>
          </a:p>
          <a:p>
            <a:pPr lvl="1"/>
            <a:r>
              <a:rPr lang="en-US" dirty="0" smtClean="0"/>
              <a:t>Add another API endpoint </a:t>
            </a:r>
          </a:p>
          <a:p>
            <a:pPr lvl="2"/>
            <a:r>
              <a:rPr lang="en-US" sz="1222" dirty="0" smtClean="0"/>
              <a:t>(hint: </a:t>
            </a:r>
            <a:r>
              <a:rPr lang="en-US" sz="1222" dirty="0" err="1" smtClean="0"/>
              <a:t>Constants.java</a:t>
            </a:r>
            <a:r>
              <a:rPr lang="en-US" sz="1222" dirty="0" smtClean="0"/>
              <a:t>)</a:t>
            </a:r>
          </a:p>
          <a:p>
            <a:pPr lvl="1"/>
            <a:r>
              <a:rPr lang="en-US" dirty="0" smtClean="0"/>
              <a:t>Create a </a:t>
            </a:r>
            <a:r>
              <a:rPr lang="en-US" b="1" dirty="0" smtClean="0"/>
              <a:t>model </a:t>
            </a:r>
            <a:r>
              <a:rPr lang="en-US" dirty="0" smtClean="0"/>
              <a:t>from</a:t>
            </a:r>
            <a:r>
              <a:rPr lang="en-US" dirty="0" smtClean="0"/>
              <a:t> new endpoint data</a:t>
            </a:r>
            <a:endParaRPr lang="en-US" dirty="0" smtClean="0"/>
          </a:p>
          <a:p>
            <a:pPr lvl="1"/>
            <a:r>
              <a:rPr lang="en-US" dirty="0" smtClean="0"/>
              <a:t>Add a service</a:t>
            </a:r>
            <a:r>
              <a:rPr lang="en-US" b="1" dirty="0" smtClean="0"/>
              <a:t> </a:t>
            </a:r>
            <a:r>
              <a:rPr lang="en-US" dirty="0" smtClean="0"/>
              <a:t>to get data from new endpoint</a:t>
            </a:r>
          </a:p>
          <a:p>
            <a:pPr lvl="1"/>
            <a:r>
              <a:rPr lang="en-US" dirty="0" smtClean="0"/>
              <a:t>Using provided API helper classes, display list of new endpoint data in </a:t>
            </a:r>
            <a:r>
              <a:rPr lang="en-US" dirty="0" err="1" smtClean="0"/>
              <a:t>ListView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shortstack.github.io</a:t>
            </a:r>
            <a:r>
              <a:rPr lang="en-US" dirty="0" smtClean="0">
                <a:hlinkClick r:id="rId2"/>
              </a:rPr>
              <a:t>/crashcourse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Prerequisites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Android Studio</a:t>
            </a:r>
          </a:p>
          <a:p>
            <a:pPr lvl="1"/>
            <a:r>
              <a:rPr lang="en-US" dirty="0" smtClean="0">
                <a:hlinkClick r:id="rId2"/>
              </a:rPr>
              <a:t>https://developer.android.com/sdk/installing/studio.html</a:t>
            </a:r>
            <a:endParaRPr lang="en-US" dirty="0" smtClean="0"/>
          </a:p>
          <a:p>
            <a:r>
              <a:rPr lang="en-US" dirty="0" smtClean="0"/>
              <a:t>Java JDK</a:t>
            </a:r>
          </a:p>
          <a:p>
            <a:pPr lvl="1"/>
            <a:r>
              <a:rPr lang="en-US" dirty="0" smtClean="0">
                <a:hlinkClick r:id="rId3"/>
              </a:rPr>
              <a:t>http://www.oracle.com/technetwork/java/javase/downloads/jdk7-downloads-1880260.</a:t>
            </a:r>
            <a:r>
              <a:rPr lang="en-US" dirty="0" smtClean="0">
                <a:hlinkClick r:id="rId3"/>
              </a:rPr>
              <a:t>htm</a:t>
            </a:r>
            <a:endParaRPr lang="en-US" dirty="0" smtClean="0"/>
          </a:p>
          <a:p>
            <a:r>
              <a:rPr lang="en-US" dirty="0" smtClean="0"/>
              <a:t>Open up Android Studio</a:t>
            </a:r>
          </a:p>
          <a:p>
            <a:pPr lvl="1"/>
            <a:r>
              <a:rPr lang="en-US" dirty="0" smtClean="0"/>
              <a:t>Tools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Android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SDK Manager</a:t>
            </a:r>
          </a:p>
          <a:p>
            <a:pPr lvl="1"/>
            <a:r>
              <a:rPr lang="en-US" dirty="0" smtClean="0">
                <a:sym typeface="Wingdings"/>
              </a:rPr>
              <a:t>Android SDK Build Tools 19.1 and 20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am not a Jav</a:t>
            </a:r>
            <a:r>
              <a:rPr lang="en-US" dirty="0" smtClean="0"/>
              <a:t>a geek</a:t>
            </a:r>
          </a:p>
          <a:p>
            <a:r>
              <a:rPr lang="en-US" dirty="0" smtClean="0"/>
              <a:t>I </a:t>
            </a:r>
            <a:r>
              <a:rPr lang="en-US" dirty="0" smtClean="0"/>
              <a:t>am an Android and open source geek</a:t>
            </a:r>
          </a:p>
          <a:p>
            <a:r>
              <a:rPr lang="en-US" dirty="0" smtClean="0"/>
              <a:t>I do Java because of Angry Birds</a:t>
            </a:r>
          </a:p>
          <a:p>
            <a:r>
              <a:rPr lang="en-US" dirty="0" smtClean="0"/>
              <a:t>And stickers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Linux</a:t>
            </a:r>
          </a:p>
          <a:p>
            <a:r>
              <a:rPr lang="en-US" dirty="0" smtClean="0"/>
              <a:t>Android stack</a:t>
            </a:r>
          </a:p>
          <a:p>
            <a:pPr lvl="1"/>
            <a:r>
              <a:rPr lang="en-US" dirty="0" smtClean="0"/>
              <a:t>Linux kernel</a:t>
            </a:r>
            <a:endParaRPr lang="en-US" dirty="0" smtClean="0"/>
          </a:p>
          <a:p>
            <a:pPr lvl="1"/>
            <a:r>
              <a:rPr lang="en-US" dirty="0" smtClean="0"/>
              <a:t>Libraries &amp; </a:t>
            </a:r>
            <a:r>
              <a:rPr lang="en-US" dirty="0" smtClean="0"/>
              <a:t>runtime (</a:t>
            </a:r>
            <a:r>
              <a:rPr lang="en-US" dirty="0" err="1" smtClean="0"/>
              <a:t>dalvik</a:t>
            </a:r>
            <a:r>
              <a:rPr lang="en-US" dirty="0" smtClean="0"/>
              <a:t>, </a:t>
            </a:r>
            <a:r>
              <a:rPr lang="en-US" dirty="0" err="1" smtClean="0"/>
              <a:t>libstreaming</a:t>
            </a:r>
            <a:r>
              <a:rPr lang="en-US" dirty="0" smtClean="0"/>
              <a:t>, </a:t>
            </a:r>
            <a:r>
              <a:rPr lang="en-US" dirty="0" err="1" smtClean="0"/>
              <a:t>libc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Application </a:t>
            </a:r>
            <a:r>
              <a:rPr lang="en-US" dirty="0" smtClean="0"/>
              <a:t>framework (location services, battery services, resource manager)</a:t>
            </a:r>
          </a:p>
          <a:p>
            <a:pPr lvl="1"/>
            <a:r>
              <a:rPr lang="en-US" dirty="0" smtClean="0"/>
              <a:t>Applications</a:t>
            </a:r>
          </a:p>
          <a:p>
            <a:r>
              <a:rPr lang="en-US" dirty="0" smtClean="0"/>
              <a:t>Apps </a:t>
            </a:r>
            <a:r>
              <a:rPr lang="en-US" dirty="0" smtClean="0"/>
              <a:t>w</a:t>
            </a:r>
            <a:r>
              <a:rPr lang="en-US" dirty="0" smtClean="0"/>
              <a:t>ritten </a:t>
            </a:r>
            <a:r>
              <a:rPr lang="en-US" dirty="0" smtClean="0"/>
              <a:t>using Java and </a:t>
            </a:r>
            <a:r>
              <a:rPr lang="en-US" dirty="0" smtClean="0"/>
              <a:t>XML</a:t>
            </a:r>
          </a:p>
        </p:txBody>
      </p:sp>
      <p:pic>
        <p:nvPicPr>
          <p:cNvPr id="4" name="Picture 3" descr="512px-Tux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261" y="1600200"/>
            <a:ext cx="1488319" cy="1726514"/>
          </a:xfrm>
          <a:prstGeom prst="rect">
            <a:avLst/>
          </a:prstGeom>
        </p:spPr>
      </p:pic>
      <p:pic>
        <p:nvPicPr>
          <p:cNvPr id="5" name="Picture 4" descr="1024px-Android_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062" y="1707504"/>
            <a:ext cx="1575419" cy="15754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45259" y="2155048"/>
            <a:ext cx="47233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dirty="0" smtClean="0"/>
              <a:t>+</a:t>
            </a:r>
            <a:endParaRPr lang="en-US" sz="5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// TODO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Activities</a:t>
            </a:r>
          </a:p>
          <a:p>
            <a:r>
              <a:rPr lang="en-US" dirty="0" smtClean="0"/>
              <a:t>Services</a:t>
            </a:r>
          </a:p>
          <a:p>
            <a:r>
              <a:rPr lang="en-US" dirty="0" smtClean="0"/>
              <a:t>Intents</a:t>
            </a:r>
          </a:p>
          <a:p>
            <a:r>
              <a:rPr lang="en-US" dirty="0" smtClean="0"/>
              <a:t>Layouts</a:t>
            </a:r>
          </a:p>
          <a:p>
            <a:r>
              <a:rPr lang="en-US" dirty="0" smtClean="0"/>
              <a:t>Models</a:t>
            </a:r>
          </a:p>
          <a:p>
            <a:r>
              <a:rPr lang="en-US" dirty="0" err="1" smtClean="0"/>
              <a:t>ArrayAdapters</a:t>
            </a:r>
            <a:endParaRPr lang="en-US" dirty="0" smtClean="0"/>
          </a:p>
          <a:p>
            <a:r>
              <a:rPr lang="en-US" dirty="0" smtClean="0"/>
              <a:t>Listeners</a:t>
            </a:r>
          </a:p>
          <a:p>
            <a:r>
              <a:rPr lang="en-US" dirty="0" smtClean="0"/>
              <a:t>Debugging</a:t>
            </a:r>
            <a:endParaRPr lang="en-US" dirty="0"/>
          </a:p>
        </p:txBody>
      </p:sp>
      <p:pic>
        <p:nvPicPr>
          <p:cNvPr id="4" name="Picture 3" descr="ANDROI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849" y="1256220"/>
            <a:ext cx="68675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Activities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activity </a:t>
            </a:r>
            <a:r>
              <a:rPr lang="en-US" dirty="0" smtClean="0"/>
              <a:t>displays the </a:t>
            </a:r>
            <a:r>
              <a:rPr lang="en-US" b="1" dirty="0" smtClean="0"/>
              <a:t>layout </a:t>
            </a:r>
            <a:r>
              <a:rPr lang="en-US" dirty="0" smtClean="0"/>
              <a:t>and provides the user interface</a:t>
            </a:r>
            <a:endParaRPr lang="en-US" dirty="0"/>
          </a:p>
        </p:txBody>
      </p:sp>
      <p:pic>
        <p:nvPicPr>
          <p:cNvPr id="4" name="Picture 3" descr="Screen Shot 2014-10-07 at 1.43.20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75280" y="3241150"/>
            <a:ext cx="5143500" cy="172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Services</a:t>
            </a:r>
            <a:r>
              <a:rPr lang="en-US" dirty="0" smtClean="0"/>
              <a:t> run in the background, and </a:t>
            </a:r>
            <a:r>
              <a:rPr lang="en-US" dirty="0" smtClean="0"/>
              <a:t>do </a:t>
            </a:r>
            <a:r>
              <a:rPr lang="en-US" dirty="0" smtClean="0"/>
              <a:t>not have a user </a:t>
            </a:r>
            <a:r>
              <a:rPr lang="en-US" dirty="0" smtClean="0"/>
              <a:t>interface</a:t>
            </a:r>
          </a:p>
          <a:p>
            <a:r>
              <a:rPr lang="en-US" dirty="0" smtClean="0"/>
              <a:t>Example services</a:t>
            </a:r>
            <a:endParaRPr lang="en-US" dirty="0" smtClean="0"/>
          </a:p>
          <a:p>
            <a:pPr lvl="1"/>
            <a:r>
              <a:rPr lang="en-US" dirty="0" smtClean="0"/>
              <a:t>Location </a:t>
            </a:r>
          </a:p>
          <a:p>
            <a:pPr lvl="1"/>
            <a:r>
              <a:rPr lang="en-US" dirty="0" smtClean="0"/>
              <a:t>Notifications</a:t>
            </a:r>
          </a:p>
          <a:p>
            <a:pPr lvl="1"/>
            <a:r>
              <a:rPr lang="en-US" dirty="0" smtClean="0"/>
              <a:t>Downloads</a:t>
            </a:r>
          </a:p>
          <a:p>
            <a:pPr lvl="1"/>
            <a:r>
              <a:rPr lang="en-US" dirty="0" smtClean="0"/>
              <a:t>Updates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b="1" dirty="0" smtClean="0"/>
              <a:t>intent </a:t>
            </a:r>
            <a:r>
              <a:rPr lang="en-US" dirty="0" smtClean="0"/>
              <a:t>launches an </a:t>
            </a:r>
            <a:r>
              <a:rPr lang="en-US" b="1" dirty="0" smtClean="0"/>
              <a:t>activity</a:t>
            </a:r>
          </a:p>
          <a:p>
            <a:r>
              <a:rPr lang="en-US" dirty="0" smtClean="0"/>
              <a:t>Can be launched from the Android Manifest when app </a:t>
            </a:r>
            <a:r>
              <a:rPr lang="en-US" dirty="0" smtClean="0"/>
              <a:t>starts</a:t>
            </a:r>
            <a:r>
              <a:rPr lang="en-US" dirty="0" smtClean="0"/>
              <a:t>, OR </a:t>
            </a:r>
            <a:r>
              <a:rPr lang="en-US" dirty="0" smtClean="0"/>
              <a:t>from </a:t>
            </a:r>
            <a:r>
              <a:rPr lang="en-US" dirty="0" smtClean="0"/>
              <a:t>within the app</a:t>
            </a:r>
            <a:endParaRPr lang="en-US" dirty="0"/>
          </a:p>
        </p:txBody>
      </p:sp>
      <p:pic>
        <p:nvPicPr>
          <p:cNvPr id="5" name="Picture 4" descr="Screen Shot 2014-10-07 at 1.46.14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808" y="3931577"/>
            <a:ext cx="6667500" cy="172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XML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layout </a:t>
            </a:r>
            <a:r>
              <a:rPr lang="en-US" dirty="0" smtClean="0"/>
              <a:t>holds the UI components</a:t>
            </a:r>
            <a:endParaRPr lang="en-US" dirty="0"/>
          </a:p>
        </p:txBody>
      </p:sp>
      <p:pic>
        <p:nvPicPr>
          <p:cNvPr id="7" name="Picture 6" descr="Screen Shot 2014-10-07 at 1.44.4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149" y="3270851"/>
            <a:ext cx="6150871" cy="28289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15817</TotalTime>
  <Words>349</Words>
  <Application>Microsoft Macintosh PowerPoint</Application>
  <PresentationFormat>On-screen Show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Android 101</vt:lpstr>
      <vt:lpstr>Prerequisites</vt:lpstr>
      <vt:lpstr>Disclaimer</vt:lpstr>
      <vt:lpstr>The Basics</vt:lpstr>
      <vt:lpstr>// TODO</vt:lpstr>
      <vt:lpstr>Activities</vt:lpstr>
      <vt:lpstr>Services</vt:lpstr>
      <vt:lpstr>Intents</vt:lpstr>
      <vt:lpstr>Layouts</vt:lpstr>
      <vt:lpstr>Models</vt:lpstr>
      <vt:lpstr>ArrayAdapter&lt;Restaurant&gt;</vt:lpstr>
      <vt:lpstr>Listeners</vt:lpstr>
      <vt:lpstr>Debugging</vt:lpstr>
      <vt:lpstr>Importing Your Project</vt:lpstr>
      <vt:lpstr>Lab</vt:lpstr>
    </vt:vector>
  </TitlesOfParts>
  <Company>SPARC,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 101</dc:title>
  <dc:creator>Whitney Champion</dc:creator>
  <cp:lastModifiedBy>Whitney Champion</cp:lastModifiedBy>
  <cp:revision>21</cp:revision>
  <dcterms:created xsi:type="dcterms:W3CDTF">2014-10-26T01:18:05Z</dcterms:created>
  <dcterms:modified xsi:type="dcterms:W3CDTF">2014-11-05T22:39:55Z</dcterms:modified>
</cp:coreProperties>
</file>